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1" r:id="rId5"/>
    <p:sldId id="265" r:id="rId6"/>
    <p:sldId id="260" r:id="rId7"/>
    <p:sldId id="264" r:id="rId8"/>
    <p:sldId id="267" r:id="rId9"/>
    <p:sldId id="266" r:id="rId10"/>
    <p:sldId id="268" r:id="rId11"/>
    <p:sldId id="263" r:id="rId12"/>
    <p:sldId id="269" r:id="rId13"/>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1DF73B-82D5-4BBD-BFA0-92EAC3C6324A}"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DF73B-82D5-4BBD-BFA0-92EAC3C6324A}"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DF73B-82D5-4BBD-BFA0-92EAC3C6324A}"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1DF73B-82D5-4BBD-BFA0-92EAC3C6324A}"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1DF73B-82D5-4BBD-BFA0-92EAC3C6324A}"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1DF73B-82D5-4BBD-BFA0-92EAC3C6324A}"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1DF73B-82D5-4BBD-BFA0-92EAC3C6324A}" type="datetimeFigureOut">
              <a:rPr lang="lt-LT" smtClean="0"/>
              <a:t>2021.05.27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1DF73B-82D5-4BBD-BFA0-92EAC3C6324A}" type="datetimeFigureOut">
              <a:rPr lang="lt-LT" smtClean="0"/>
              <a:t>2021.05.27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1DF73B-82D5-4BBD-BFA0-92EAC3C6324A}" type="datetimeFigureOut">
              <a:rPr lang="lt-LT" smtClean="0"/>
              <a:t>2021.05.27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17215C06-CD52-41F3-B2B5-5FB0A426BBC6}"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DF73B-82D5-4BBD-BFA0-92EAC3C6324A}"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17215C06-CD52-41F3-B2B5-5FB0A426BBC6}" type="slidenum">
              <a:rPr lang="lt-LT" smtClean="0"/>
              <a:t>‹#›</a:t>
            </a:fld>
            <a:endParaRPr lang="lt-LT"/>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11DF73B-82D5-4BBD-BFA0-92EAC3C6324A}" type="datetimeFigureOut">
              <a:rPr lang="lt-LT" smtClean="0"/>
              <a:t>2021.05.27</a:t>
            </a:fld>
            <a:endParaRPr lang="lt-LT"/>
          </a:p>
        </p:txBody>
      </p:sp>
      <p:sp>
        <p:nvSpPr>
          <p:cNvPr id="9" name="Slide Number Placeholder 8"/>
          <p:cNvSpPr>
            <a:spLocks noGrp="1"/>
          </p:cNvSpPr>
          <p:nvPr>
            <p:ph type="sldNum" sz="quarter" idx="11"/>
          </p:nvPr>
        </p:nvSpPr>
        <p:spPr/>
        <p:txBody>
          <a:bodyPr/>
          <a:lstStyle/>
          <a:p>
            <a:fld id="{17215C06-CD52-41F3-B2B5-5FB0A426BBC6}" type="slidenum">
              <a:rPr lang="lt-LT" smtClean="0"/>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7215C06-CD52-41F3-B2B5-5FB0A426BBC6}" type="slidenum">
              <a:rPr lang="lt-LT" smtClean="0"/>
              <a:t>‹#›</a:t>
            </a:fld>
            <a:endParaRPr lang="lt-L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lt-L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11DF73B-82D5-4BBD-BFA0-92EAC3C6324A}" type="datetimeFigureOut">
              <a:rPr lang="lt-LT" smtClean="0"/>
              <a:t>2021.05.27</a:t>
            </a:fld>
            <a:endParaRPr lang="lt-L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PAAUGLYSTĖS KRYŽKELĖS</a:t>
            </a:r>
            <a:endParaRPr lang="lt-LT" dirty="0"/>
          </a:p>
        </p:txBody>
      </p:sp>
      <p:sp>
        <p:nvSpPr>
          <p:cNvPr id="3" name="Subtitle 2"/>
          <p:cNvSpPr>
            <a:spLocks noGrp="1"/>
          </p:cNvSpPr>
          <p:nvPr>
            <p:ph type="subTitle" idx="1"/>
          </p:nvPr>
        </p:nvSpPr>
        <p:spPr/>
        <p:txBody>
          <a:bodyPr>
            <a:normAutofit fontScale="77500" lnSpcReduction="20000"/>
          </a:bodyPr>
          <a:lstStyle/>
          <a:p>
            <a:r>
              <a:rPr lang="lt-LT" sz="9600" dirty="0" smtClean="0">
                <a:solidFill>
                  <a:srgbClr val="FF0000"/>
                </a:solidFill>
                <a:latin typeface="Goudy Stout" pitchFamily="18" charset="0"/>
              </a:rPr>
              <a:t>?</a:t>
            </a:r>
            <a:endParaRPr lang="lt-LT" sz="9600" dirty="0">
              <a:solidFill>
                <a:srgbClr val="FF0000"/>
              </a:solidFill>
              <a:latin typeface="Goudy Stout" pitchFamily="18" charset="0"/>
            </a:endParaRPr>
          </a:p>
        </p:txBody>
      </p:sp>
    </p:spTree>
    <p:extLst>
      <p:ext uri="{BB962C8B-B14F-4D97-AF65-F5344CB8AC3E}">
        <p14:creationId xmlns:p14="http://schemas.microsoft.com/office/powerpoint/2010/main" val="1989180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Patarimai</a:t>
            </a:r>
            <a:endParaRPr lang="lt-LT" dirty="0"/>
          </a:p>
        </p:txBody>
      </p:sp>
      <p:sp>
        <p:nvSpPr>
          <p:cNvPr id="3" name="Content Placeholder 2"/>
          <p:cNvSpPr>
            <a:spLocks noGrp="1"/>
          </p:cNvSpPr>
          <p:nvPr>
            <p:ph idx="1"/>
          </p:nvPr>
        </p:nvSpPr>
        <p:spPr/>
        <p:txBody>
          <a:bodyPr>
            <a:normAutofit/>
          </a:bodyPr>
          <a:lstStyle/>
          <a:p>
            <a:r>
              <a:rPr lang="lt-LT" dirty="0"/>
              <a:t>Ar norėtum iš tėvų gauti daugiau laisvės? Ar norėtum, kad tėvai tave iš tikrųjų suprastų? Ką galėtum daryti? Būk atviras ir jiems išsipasakok. Jei kažką nuslepi, jie negali tavimi pasitikėti iki galo, o pasitikėjimas — raktas į laisvę.</a:t>
            </a:r>
          </a:p>
          <a:p>
            <a:r>
              <a:rPr lang="lt-LT" dirty="0"/>
              <a:t>Nemanyk, kad iniciatyvą bendrauti turi rodyti tik tėvai. Imkis jos ir </a:t>
            </a:r>
            <a:r>
              <a:rPr lang="lt-LT" i="1" dirty="0"/>
              <a:t>pats. </a:t>
            </a:r>
            <a:r>
              <a:rPr lang="lt-LT" dirty="0"/>
              <a:t>Papasakok dienos įspūdžius. Paklausk, kaip </a:t>
            </a:r>
            <a:r>
              <a:rPr lang="lt-LT" i="1" dirty="0"/>
              <a:t>jiems </a:t>
            </a:r>
            <a:r>
              <a:rPr lang="lt-LT" dirty="0"/>
              <a:t>sekėsi. Jei esi kažkuo nepatenkintas, pratinkis tai išsakyti pagarbiai. Toks gebėjimas labai pravers, kai suaugsi. Kodėl nepradėjus mokytis bendrauti jau dabar?</a:t>
            </a:r>
          </a:p>
        </p:txBody>
      </p:sp>
    </p:spTree>
    <p:extLst>
      <p:ext uri="{BB962C8B-B14F-4D97-AF65-F5344CB8AC3E}">
        <p14:creationId xmlns:p14="http://schemas.microsoft.com/office/powerpoint/2010/main" val="3995685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4000" dirty="0" smtClean="0"/>
              <a:t>Paauglystė -</a:t>
            </a:r>
            <a:endParaRPr lang="lt-LT" sz="4000" dirty="0"/>
          </a:p>
        </p:txBody>
      </p:sp>
      <p:sp>
        <p:nvSpPr>
          <p:cNvPr id="4" name="Text Placeholder 3"/>
          <p:cNvSpPr>
            <a:spLocks noGrp="1"/>
          </p:cNvSpPr>
          <p:nvPr>
            <p:ph type="body" sz="half" idx="2"/>
          </p:nvPr>
        </p:nvSpPr>
        <p:spPr/>
        <p:txBody>
          <a:bodyPr>
            <a:noAutofit/>
          </a:bodyPr>
          <a:lstStyle/>
          <a:p>
            <a:r>
              <a:rPr lang="lt-LT" sz="3200" dirty="0" smtClean="0"/>
              <a:t>ne liga, tai vienas iš žmogaus amžiaus tarpsnių, kurį reikia tiesiog... </a:t>
            </a:r>
            <a:r>
              <a:rPr lang="lt-LT" sz="4400" b="1" dirty="0" smtClean="0"/>
              <a:t>Išgyventi.</a:t>
            </a:r>
            <a:endParaRPr lang="lt-LT" sz="4400" b="1" dirty="0"/>
          </a:p>
        </p:txBody>
      </p:sp>
      <p:sp>
        <p:nvSpPr>
          <p:cNvPr id="3" name="Content Placeholder 2"/>
          <p:cNvSpPr>
            <a:spLocks noGrp="1"/>
          </p:cNvSpPr>
          <p:nvPr>
            <p:ph sz="quarter" idx="13"/>
          </p:nvPr>
        </p:nvSpPr>
        <p:spPr/>
        <p:txBody>
          <a:bodyPr/>
          <a:lstStyle/>
          <a:p>
            <a:endParaRPr lang="lt-L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293946"/>
            <a:ext cx="5127264" cy="579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872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a:r>
            <a:endParaRPr lang="lt-LT" dirty="0"/>
          </a:p>
        </p:txBody>
      </p:sp>
      <p:sp>
        <p:nvSpPr>
          <p:cNvPr id="3" name="Content Placeholder 2"/>
          <p:cNvSpPr>
            <a:spLocks noGrp="1"/>
          </p:cNvSpPr>
          <p:nvPr>
            <p:ph idx="1"/>
          </p:nvPr>
        </p:nvSpPr>
        <p:spPr/>
        <p:txBody>
          <a:bodyPr/>
          <a:lstStyle/>
          <a:p>
            <a:r>
              <a:rPr lang="lt-LT" dirty="0"/>
              <a:t>Amžius nėra kelionės tikslas, bet kelionė. </a:t>
            </a:r>
            <a:r>
              <a:rPr lang="lt-LT" dirty="0" smtClean="0"/>
              <a:t>Tad garbingos </a:t>
            </a:r>
            <a:r>
              <a:rPr lang="lt-LT" dirty="0"/>
              <a:t>ir kupinos gerų nuotykių </a:t>
            </a:r>
            <a:r>
              <a:rPr lang="lt-LT" dirty="0" smtClean="0"/>
              <a:t>kelionės.</a:t>
            </a:r>
            <a:r>
              <a:rPr lang="lt-LT" dirty="0"/>
              <a:t> Tegul kiekvieni ateinantys metai atneša </a:t>
            </a:r>
            <a:r>
              <a:rPr lang="lt-LT" dirty="0" smtClean="0"/>
              <a:t> </a:t>
            </a:r>
            <a:r>
              <a:rPr lang="lt-LT" dirty="0"/>
              <a:t>išminties, ramybės ir </a:t>
            </a:r>
            <a:r>
              <a:rPr lang="lt-LT" dirty="0" smtClean="0"/>
              <a:t>džiaugsmo.</a:t>
            </a:r>
            <a:endParaRPr lang="lt-L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3933056"/>
            <a:ext cx="2664296" cy="246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00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Ar pastebi...</a:t>
            </a:r>
            <a:endParaRPr lang="lt-LT" dirty="0"/>
          </a:p>
        </p:txBody>
      </p:sp>
      <p:sp>
        <p:nvSpPr>
          <p:cNvPr id="3" name="Content Placeholder 2"/>
          <p:cNvSpPr>
            <a:spLocks noGrp="1"/>
          </p:cNvSpPr>
          <p:nvPr>
            <p:ph idx="1"/>
          </p:nvPr>
        </p:nvSpPr>
        <p:spPr/>
        <p:txBody>
          <a:bodyPr>
            <a:normAutofit/>
          </a:bodyPr>
          <a:lstStyle/>
          <a:p>
            <a:r>
              <a:rPr lang="lt-LT" dirty="0" smtClean="0"/>
              <a:t>...kad keičiasi Tavo kūnas?</a:t>
            </a:r>
          </a:p>
          <a:p>
            <a:r>
              <a:rPr lang="lt-LT" dirty="0" smtClean="0"/>
              <a:t>...kad Tavo galvoje šėlsta įvairių prieštaringų minčių uraganas?</a:t>
            </a:r>
          </a:p>
          <a:p>
            <a:r>
              <a:rPr lang="lt-LT" dirty="0" smtClean="0"/>
              <a:t>...kad patiri įvairius jausmus?</a:t>
            </a:r>
          </a:p>
          <a:p>
            <a:r>
              <a:rPr lang="lt-LT" dirty="0" smtClean="0"/>
              <a:t>...kad kartais būna liūdna, bet nežinai kodėl?</a:t>
            </a:r>
          </a:p>
          <a:p>
            <a:r>
              <a:rPr lang="lt-LT" dirty="0" smtClean="0"/>
              <a:t>...kad vis daugiau laiko norisi praleisti su bendraamžiais?</a:t>
            </a:r>
          </a:p>
          <a:p>
            <a:r>
              <a:rPr lang="lt-LT" dirty="0" smtClean="0"/>
              <a:t>...kad norisi daugiau savarankiškumo, sieki išsikovoti daugiau teisių?</a:t>
            </a:r>
            <a:endParaRPr lang="lt-LT" dirty="0"/>
          </a:p>
        </p:txBody>
      </p:sp>
    </p:spTree>
    <p:extLst>
      <p:ext uri="{BB962C8B-B14F-4D97-AF65-F5344CB8AC3E}">
        <p14:creationId xmlns:p14="http://schemas.microsoft.com/office/powerpoint/2010/main" val="1141738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Paauglystė</a:t>
            </a:r>
            <a:endParaRPr lang="lt-LT" dirty="0"/>
          </a:p>
        </p:txBody>
      </p:sp>
      <p:sp>
        <p:nvSpPr>
          <p:cNvPr id="3" name="Content Placeholder 2"/>
          <p:cNvSpPr>
            <a:spLocks noGrp="1"/>
          </p:cNvSpPr>
          <p:nvPr>
            <p:ph idx="1"/>
          </p:nvPr>
        </p:nvSpPr>
        <p:spPr/>
        <p:txBody>
          <a:bodyPr>
            <a:normAutofit/>
          </a:bodyPr>
          <a:lstStyle/>
          <a:p>
            <a:r>
              <a:rPr lang="lt-LT" dirty="0" smtClean="0"/>
              <a:t>Tai pereinamasis laikotarpis iš vaikystės į suaugusiųjų žmonių amžių, nuo žaidimų, nerūpestingo gyvenimo prie atsakomybės, savarankiškumo, pareigų prisiėmimo.</a:t>
            </a:r>
          </a:p>
          <a:p>
            <a:r>
              <a:rPr lang="lt-LT" dirty="0" smtClean="0"/>
              <a:t>Tai kritinis amžiaus tarpsnis, nes pokyčiai emociniame, pažintiniame, seksualiniame ir fiziniame lygmenyje vyksta milžinišku tempu. Tai saviraiškos, laisvės ir savęs ieškojimo metas. Paaugliai bando spręsti savęs pažinimo problemą. Galutinis paauglystės tikslas - suformuoti savo tapatybę ir pasiruošti suaugusio gyvenimui.</a:t>
            </a:r>
            <a:endParaRPr lang="lt-LT" dirty="0"/>
          </a:p>
        </p:txBody>
      </p:sp>
    </p:spTree>
    <p:extLst>
      <p:ext uri="{BB962C8B-B14F-4D97-AF65-F5344CB8AC3E}">
        <p14:creationId xmlns:p14="http://schemas.microsoft.com/office/powerpoint/2010/main" val="117620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Paauglys - </a:t>
            </a:r>
            <a:endParaRPr lang="lt-LT" dirty="0"/>
          </a:p>
        </p:txBody>
      </p:sp>
      <p:sp>
        <p:nvSpPr>
          <p:cNvPr id="3" name="Content Placeholder 2"/>
          <p:cNvSpPr>
            <a:spLocks noGrp="1"/>
          </p:cNvSpPr>
          <p:nvPr>
            <p:ph idx="1"/>
          </p:nvPr>
        </p:nvSpPr>
        <p:spPr>
          <a:xfrm>
            <a:off x="457200" y="1412776"/>
            <a:ext cx="8229600" cy="4713387"/>
          </a:xfrm>
        </p:spPr>
        <p:txBody>
          <a:bodyPr>
            <a:normAutofit/>
          </a:bodyPr>
          <a:lstStyle/>
          <a:p>
            <a:pPr marL="0" indent="0" algn="ctr">
              <a:buNone/>
            </a:pPr>
            <a:r>
              <a:rPr lang="lt-LT" dirty="0" smtClean="0"/>
              <a:t>Tai žmogus, viena koja esantis vaikystėje, kita jau įžengęs į suaaugusiųjų pasaulį. Tai sunkus ir sudėtingas gyvenimo tarpsnis, nes paauglys dar negeba savęs išreikšti, yra dažnai nesuprastas suaugusiųjų, tačiau linkęs gerbti tuos, kurie jį supranta.</a:t>
            </a:r>
          </a:p>
          <a:p>
            <a:pPr marL="0" indent="0" algn="ctr">
              <a:buNone/>
            </a:pPr>
            <a:r>
              <a:rPr lang="lt-LT" dirty="0" smtClean="0"/>
              <a:t>Keičiasi santykiai su tėvais. Tėvams paauglys – dar vaikas, kurį reikia saugoti, globoti, jie nesupranta, kad vakarėlyje jis mokosi bendravimo, draugų tarpe randa tai, kas </a:t>
            </a:r>
            <a:r>
              <a:rPr lang="fi-FI" dirty="0" smtClean="0"/>
              <a:t> tinka jo gyvenimui, patiria tai, ką patiria ir suaugę</a:t>
            </a:r>
            <a:r>
              <a:rPr lang="lt-LT" dirty="0" smtClean="0"/>
              <a:t>.</a:t>
            </a:r>
            <a:endParaRPr lang="lt-LT" dirty="0"/>
          </a:p>
        </p:txBody>
      </p:sp>
    </p:spTree>
    <p:extLst>
      <p:ext uri="{BB962C8B-B14F-4D97-AF65-F5344CB8AC3E}">
        <p14:creationId xmlns:p14="http://schemas.microsoft.com/office/powerpoint/2010/main" val="152745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PAAUGLYSTĖS RIBOS</a:t>
            </a:r>
            <a:endParaRPr lang="lt-LT" dirty="0"/>
          </a:p>
        </p:txBody>
      </p:sp>
      <p:sp>
        <p:nvSpPr>
          <p:cNvPr id="3" name="Content Placeholder 2"/>
          <p:cNvSpPr>
            <a:spLocks noGrp="1"/>
          </p:cNvSpPr>
          <p:nvPr>
            <p:ph idx="1"/>
          </p:nvPr>
        </p:nvSpPr>
        <p:spPr/>
        <p:txBody>
          <a:bodyPr/>
          <a:lstStyle/>
          <a:p>
            <a:r>
              <a:rPr lang="lt-LT" dirty="0" smtClean="0"/>
              <a:t>Tai labai individualu. Kiekvienas auda, bręsta savo tempu. Apytiksliai paauglystės ribas galima nustatyti taip:</a:t>
            </a:r>
          </a:p>
          <a:p>
            <a:r>
              <a:rPr lang="lt-LT" dirty="0" smtClean="0"/>
              <a:t>- ankstyvoji paauglystė - nuo 10 iki 14 metų;</a:t>
            </a:r>
          </a:p>
          <a:p>
            <a:r>
              <a:rPr lang="lt-LT" dirty="0" smtClean="0"/>
              <a:t>- vidurinioji paauglystė - 15 - 17 metai;</a:t>
            </a:r>
          </a:p>
          <a:p>
            <a:r>
              <a:rPr lang="lt-LT" dirty="0" smtClean="0"/>
              <a:t>- vėlyvoji paauglystė - nuo 18 iki 21 metų.</a:t>
            </a:r>
            <a:endParaRPr lang="lt-LT" dirty="0"/>
          </a:p>
        </p:txBody>
      </p:sp>
    </p:spTree>
    <p:extLst>
      <p:ext uri="{BB962C8B-B14F-4D97-AF65-F5344CB8AC3E}">
        <p14:creationId xmlns:p14="http://schemas.microsoft.com/office/powerpoint/2010/main" val="60410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Šiame amžiaus tarpsnyje normalu:</a:t>
            </a:r>
            <a:endParaRPr lang="lt-LT" dirty="0"/>
          </a:p>
        </p:txBody>
      </p:sp>
      <p:sp>
        <p:nvSpPr>
          <p:cNvPr id="3" name="Content Placeholder 2"/>
          <p:cNvSpPr>
            <a:spLocks noGrp="1"/>
          </p:cNvSpPr>
          <p:nvPr>
            <p:ph idx="1"/>
          </p:nvPr>
        </p:nvSpPr>
        <p:spPr/>
        <p:txBody>
          <a:bodyPr>
            <a:normAutofit/>
          </a:bodyPr>
          <a:lstStyle/>
          <a:p>
            <a:r>
              <a:rPr lang="lt-LT" dirty="0" smtClean="0"/>
              <a:t>Kinta išvaizda (priaugama svorio arba labai sulieknėjama, neatpažįstamai pasikeičiama);</a:t>
            </a:r>
          </a:p>
          <a:p>
            <a:r>
              <a:rPr lang="lt-LT" dirty="0" smtClean="0"/>
              <a:t>Tampa svarbus bendravimas su draugais, tačiau svarbūs lieka ir tėvai;</a:t>
            </a:r>
          </a:p>
          <a:p>
            <a:r>
              <a:rPr lang="lt-LT" dirty="0" smtClean="0"/>
              <a:t>Kyla miego problemų;</a:t>
            </a:r>
          </a:p>
          <a:p>
            <a:r>
              <a:rPr lang="lt-LT" dirty="0" smtClean="0"/>
              <a:t>Labiau domimasi priešinga lytimi;</a:t>
            </a:r>
          </a:p>
          <a:p>
            <a:r>
              <a:rPr lang="lt-LT" dirty="0" smtClean="0"/>
              <a:t>Dažniau susimąstoma apie gyvenimo prasmę ir savo vietą šiame pasaulyje;</a:t>
            </a:r>
          </a:p>
          <a:p>
            <a:r>
              <a:rPr lang="lt-LT" dirty="0" smtClean="0"/>
              <a:t>Išgyvenamos prieštaringos emocijos, stipri emocijų kaita.</a:t>
            </a:r>
          </a:p>
          <a:p>
            <a:endParaRPr lang="lt-LT" dirty="0"/>
          </a:p>
        </p:txBody>
      </p:sp>
    </p:spTree>
    <p:extLst>
      <p:ext uri="{BB962C8B-B14F-4D97-AF65-F5344CB8AC3E}">
        <p14:creationId xmlns:p14="http://schemas.microsoft.com/office/powerpoint/2010/main" val="331291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Kas vyksta su paaugliu?</a:t>
            </a:r>
            <a:endParaRPr lang="lt-LT" dirty="0"/>
          </a:p>
        </p:txBody>
      </p:sp>
      <p:sp>
        <p:nvSpPr>
          <p:cNvPr id="3" name="Content Placeholder 2"/>
          <p:cNvSpPr>
            <a:spLocks noGrp="1"/>
          </p:cNvSpPr>
          <p:nvPr>
            <p:ph idx="1"/>
          </p:nvPr>
        </p:nvSpPr>
        <p:spPr/>
        <p:txBody>
          <a:bodyPr>
            <a:normAutofit/>
          </a:bodyPr>
          <a:lstStyle/>
          <a:p>
            <a:r>
              <a:rPr lang="lt-LT" dirty="0" smtClean="0"/>
              <a:t>Intensyvus augimas (</a:t>
            </a:r>
            <a:r>
              <a:rPr lang="en-GB" dirty="0" smtClean="0"/>
              <a:t>8-10 cm</a:t>
            </a:r>
            <a:r>
              <a:rPr lang="lt-LT" dirty="0" smtClean="0"/>
              <a:t> per metus);</a:t>
            </a:r>
          </a:p>
          <a:p>
            <a:r>
              <a:rPr lang="lt-LT" dirty="0" smtClean="0"/>
              <a:t>Periodiškas temperatūros pakilimas;</a:t>
            </a:r>
          </a:p>
          <a:p>
            <a:r>
              <a:rPr lang="lt-LT" dirty="0" smtClean="0"/>
              <a:t>Valgymas daug ir dažnai;</a:t>
            </a:r>
          </a:p>
          <a:p>
            <a:r>
              <a:rPr lang="lt-LT" dirty="0" smtClean="0"/>
              <a:t>Sumažėja darbingumas, greitai pavargsta;</a:t>
            </a:r>
          </a:p>
          <a:p>
            <a:r>
              <a:rPr lang="lt-LT" dirty="0" smtClean="0"/>
              <a:t>Padidėja prakaitavimas;</a:t>
            </a:r>
          </a:p>
          <a:p>
            <a:r>
              <a:rPr lang="lt-LT" dirty="0" smtClean="0"/>
              <a:t>Vyksta smegenų struktūros bei mąstymo pokyčiai;</a:t>
            </a:r>
          </a:p>
          <a:p>
            <a:r>
              <a:rPr lang="lt-LT" dirty="0" smtClean="0"/>
              <a:t>,,Hormonų audra” - nevienoda lytinė branda;</a:t>
            </a:r>
          </a:p>
          <a:p>
            <a:r>
              <a:rPr lang="lt-LT" dirty="0" smtClean="0"/>
              <a:t>Išryškėja egocentrizmas (</a:t>
            </a:r>
            <a:r>
              <a:rPr lang="it-IT" dirty="0" smtClean="0"/>
              <a:t>,,Visi galvoja tik apie mane</a:t>
            </a:r>
            <a:r>
              <a:rPr lang="lt-LT" dirty="0" smtClean="0"/>
              <a:t>, visi žiūri tik į mane</a:t>
            </a:r>
            <a:r>
              <a:rPr lang="it-IT" dirty="0" smtClean="0"/>
              <a:t>”</a:t>
            </a:r>
            <a:r>
              <a:rPr lang="lt-LT" dirty="0" smtClean="0"/>
              <a:t>, ,,Aš unikalus ir nepakartojamas – niekas negali manęs suprasti. Aš nepažeidžiamas – blogi dalykai gali atsitikti kitiems, bet ne man”, ,,Tiek daug dalykų gali įvykti, kad net nežinau, kaip bus”).</a:t>
            </a:r>
          </a:p>
          <a:p>
            <a:endParaRPr lang="lt-LT" dirty="0"/>
          </a:p>
        </p:txBody>
      </p:sp>
    </p:spTree>
    <p:extLst>
      <p:ext uri="{BB962C8B-B14F-4D97-AF65-F5344CB8AC3E}">
        <p14:creationId xmlns:p14="http://schemas.microsoft.com/office/powerpoint/2010/main" val="386512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Paaugliai apie paauglystę</a:t>
            </a:r>
            <a:endParaRPr lang="lt-LT" dirty="0"/>
          </a:p>
        </p:txBody>
      </p:sp>
      <p:sp>
        <p:nvSpPr>
          <p:cNvPr id="3" name="Content Placeholder 2"/>
          <p:cNvSpPr>
            <a:spLocks noGrp="1"/>
          </p:cNvSpPr>
          <p:nvPr>
            <p:ph idx="1"/>
          </p:nvPr>
        </p:nvSpPr>
        <p:spPr/>
        <p:txBody>
          <a:bodyPr>
            <a:normAutofit/>
          </a:bodyPr>
          <a:lstStyle/>
          <a:p>
            <a:r>
              <a:rPr lang="lt-LT" dirty="0" smtClean="0"/>
              <a:t>Džiaugiuosi, kad turiu draugų – jie mane supranta, išklauso, į juos galiu atsiremti. Tėvai man nuolat priekaištauja, viskas, ką darau, kaip atrodau, jiems netinka (E., </a:t>
            </a:r>
            <a:r>
              <a:rPr lang="en-GB" dirty="0" smtClean="0"/>
              <a:t>14m.).</a:t>
            </a:r>
          </a:p>
          <a:p>
            <a:r>
              <a:rPr lang="lt-LT" dirty="0" smtClean="0"/>
              <a:t>Džiaugiuosi savo tėvais – jie tokie faini, truputį pašėlę, jiems patinka mano eksperimentai su savo išvaizda, drabužiais, jie leidžia man viską išbandyti ir atsirinkti tai, kas svarbu man pačiam (J.,</a:t>
            </a:r>
            <a:r>
              <a:rPr lang="en-GB" dirty="0" smtClean="0"/>
              <a:t> 14m.).</a:t>
            </a:r>
          </a:p>
          <a:p>
            <a:endParaRPr lang="lt-LT" dirty="0"/>
          </a:p>
        </p:txBody>
      </p:sp>
    </p:spTree>
    <p:extLst>
      <p:ext uri="{BB962C8B-B14F-4D97-AF65-F5344CB8AC3E}">
        <p14:creationId xmlns:p14="http://schemas.microsoft.com/office/powerpoint/2010/main" val="1798351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Paaugliai apie paauglystę</a:t>
            </a:r>
            <a:endParaRPr lang="lt-LT" dirty="0"/>
          </a:p>
        </p:txBody>
      </p:sp>
      <p:sp>
        <p:nvSpPr>
          <p:cNvPr id="3" name="Content Placeholder 2"/>
          <p:cNvSpPr>
            <a:spLocks noGrp="1"/>
          </p:cNvSpPr>
          <p:nvPr>
            <p:ph idx="1"/>
          </p:nvPr>
        </p:nvSpPr>
        <p:spPr/>
        <p:txBody>
          <a:bodyPr/>
          <a:lstStyle/>
          <a:p>
            <a:r>
              <a:rPr lang="lt-LT" dirty="0" smtClean="0"/>
              <a:t>...Tėvai kišasi į mano gyvenimą. Sakau jiems: ,,Einu į lauką‘‘, o jie: ,,Žiūrėk, neprisigerk‘‘. O aš dar nė karto pasigėrusi nebuvau... (A., </a:t>
            </a:r>
            <a:r>
              <a:rPr lang="en-GB" dirty="0" smtClean="0"/>
              <a:t>13 m.).</a:t>
            </a:r>
          </a:p>
          <a:p>
            <a:r>
              <a:rPr lang="en-GB" dirty="0" smtClean="0"/>
              <a:t>…</a:t>
            </a:r>
            <a:r>
              <a:rPr lang="lt-LT" dirty="0" smtClean="0"/>
              <a:t>Nervina tėvai: neleidžia į vakarėlius, nusidažyti plaukų, įsiverti auskaro į bambą, kai perka rūbus, neklausia, ar man patinka jie... (E., </a:t>
            </a:r>
            <a:r>
              <a:rPr lang="en-GB" dirty="0" smtClean="0"/>
              <a:t>14 m.).</a:t>
            </a:r>
            <a:endParaRPr lang="lt-LT" dirty="0"/>
          </a:p>
        </p:txBody>
      </p:sp>
    </p:spTree>
    <p:extLst>
      <p:ext uri="{BB962C8B-B14F-4D97-AF65-F5344CB8AC3E}">
        <p14:creationId xmlns:p14="http://schemas.microsoft.com/office/powerpoint/2010/main" val="484095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175</TotalTime>
  <Words>685</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PAAUGLYSTĖS KRYŽKELĖS</vt:lpstr>
      <vt:lpstr>Ar pastebi...</vt:lpstr>
      <vt:lpstr>Paauglystė</vt:lpstr>
      <vt:lpstr>Paauglys - </vt:lpstr>
      <vt:lpstr>PAAUGLYSTĖS RIBOS</vt:lpstr>
      <vt:lpstr>Šiame amžiaus tarpsnyje normalu:</vt:lpstr>
      <vt:lpstr>Kas vyksta su paaugliu?</vt:lpstr>
      <vt:lpstr>Paaugliai apie paauglystę</vt:lpstr>
      <vt:lpstr>Paaugliai apie paauglystę</vt:lpstr>
      <vt:lpstr>Patarimai</vt:lpstr>
      <vt:lpstr>Paauglystė -</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PAAUGLYSTĖS KRYŽKELĖS</dc:title>
  <dc:creator>Mokytojai</dc:creator>
  <cp:lastModifiedBy>Mokytojai</cp:lastModifiedBy>
  <cp:revision>13</cp:revision>
  <dcterms:created xsi:type="dcterms:W3CDTF">2021-05-20T10:29:52Z</dcterms:created>
  <dcterms:modified xsi:type="dcterms:W3CDTF">2021-05-27T10:25:12Z</dcterms:modified>
</cp:coreProperties>
</file>