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9" r:id="rId5"/>
    <p:sldId id="260" r:id="rId6"/>
    <p:sldId id="262" r:id="rId7"/>
    <p:sldId id="263" r:id="rId8"/>
    <p:sldId id="264" r:id="rId9"/>
    <p:sldId id="268" r:id="rId10"/>
    <p:sldId id="269" r:id="rId11"/>
    <p:sldId id="265" r:id="rId12"/>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7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A2BAF9-33B1-4E6B-92A9-175F0815DA6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6EEEF28-0673-4B63-8077-2A65BC46C486}" type="slidenum">
              <a:rPr lang="lt-LT" smtClean="0"/>
              <a:t>‹#›</a:t>
            </a:fld>
            <a:endParaRPr lang="lt-LT"/>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2BAF9-33B1-4E6B-92A9-175F0815DA6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A2BAF9-33B1-4E6B-92A9-175F0815DA6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2BAF9-33B1-4E6B-92A9-175F0815DA6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A2BAF9-33B1-4E6B-92A9-175F0815DA6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6EEEF28-0673-4B63-8077-2A65BC46C486}" type="slidenum">
              <a:rPr lang="lt-LT" smtClean="0"/>
              <a:t>‹#›</a:t>
            </a:fld>
            <a:endParaRPr lang="lt-LT"/>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A2BAF9-33B1-4E6B-92A9-175F0815DA6C}"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A2BAF9-33B1-4E6B-92A9-175F0815DA6C}" type="datetimeFigureOut">
              <a:rPr lang="lt-LT" smtClean="0"/>
              <a:t>2021.05.27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96EEEF28-0673-4B63-8077-2A65BC46C486}" type="slidenum">
              <a:rPr lang="lt-LT" smtClean="0"/>
              <a:t>‹#›</a:t>
            </a:fld>
            <a:endParaRPr lang="lt-LT"/>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A2BAF9-33B1-4E6B-92A9-175F0815DA6C}" type="datetimeFigureOut">
              <a:rPr lang="lt-LT" smtClean="0"/>
              <a:t>2021.05.27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2BAF9-33B1-4E6B-92A9-175F0815DA6C}" type="datetimeFigureOut">
              <a:rPr lang="lt-LT" smtClean="0"/>
              <a:t>2021.05.27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A2BAF9-33B1-4E6B-92A9-175F0815DA6C}"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6EEEF28-0673-4B63-8077-2A65BC46C486}" type="slidenum">
              <a:rPr lang="lt-LT" smtClean="0"/>
              <a:t>‹#›</a:t>
            </a:fld>
            <a:endParaRPr lang="lt-LT"/>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A2BAF9-33B1-4E6B-92A9-175F0815DA6C}"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6EEEF28-0673-4B63-8077-2A65BC46C486}"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B6A2BAF9-33B1-4E6B-92A9-175F0815DA6C}" type="datetimeFigureOut">
              <a:rPr lang="lt-LT" smtClean="0"/>
              <a:t>2021.05.27</a:t>
            </a:fld>
            <a:endParaRPr lang="lt-LT"/>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lt-LT"/>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96EEEF28-0673-4B63-8077-2A65BC46C486}"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Perdegimo sindromas.</a:t>
            </a:r>
            <a:endParaRPr lang="lt-LT" dirty="0"/>
          </a:p>
        </p:txBody>
      </p:sp>
      <p:sp>
        <p:nvSpPr>
          <p:cNvPr id="3" name="Subtitle 2"/>
          <p:cNvSpPr>
            <a:spLocks noGrp="1"/>
          </p:cNvSpPr>
          <p:nvPr>
            <p:ph type="subTitle" idx="1"/>
          </p:nvPr>
        </p:nvSpPr>
        <p:spPr/>
        <p:txBody>
          <a:bodyPr>
            <a:normAutofit/>
          </a:bodyPr>
          <a:lstStyle/>
          <a:p>
            <a:r>
              <a:rPr lang="lt-LT" sz="3600" dirty="0" smtClean="0">
                <a:solidFill>
                  <a:srgbClr val="FF0000"/>
                </a:solidFill>
              </a:rPr>
              <a:t>Ką daryti?</a:t>
            </a:r>
            <a:endParaRPr lang="lt-LT" sz="3600" dirty="0">
              <a:solidFill>
                <a:srgbClr val="FF0000"/>
              </a:solidFill>
            </a:endParaRPr>
          </a:p>
        </p:txBody>
      </p:sp>
    </p:spTree>
    <p:extLst>
      <p:ext uri="{BB962C8B-B14F-4D97-AF65-F5344CB8AC3E}">
        <p14:creationId xmlns:p14="http://schemas.microsoft.com/office/powerpoint/2010/main" val="221364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 ir 3 strategijos, kaip atsigauti perdegus</a:t>
            </a:r>
          </a:p>
        </p:txBody>
      </p:sp>
      <p:sp>
        <p:nvSpPr>
          <p:cNvPr id="3" name="Content Placeholder 2"/>
          <p:cNvSpPr>
            <a:spLocks noGrp="1"/>
          </p:cNvSpPr>
          <p:nvPr>
            <p:ph idx="1"/>
          </p:nvPr>
        </p:nvSpPr>
        <p:spPr/>
        <p:txBody>
          <a:bodyPr>
            <a:normAutofit lnSpcReduction="10000"/>
          </a:bodyPr>
          <a:lstStyle/>
          <a:p>
            <a:pPr marL="0" indent="0" fontAlgn="base">
              <a:buNone/>
            </a:pPr>
            <a:r>
              <a:rPr lang="lt-LT" dirty="0"/>
              <a:t>– Sulėtinkite gyvenimo tempą (Neužtenka pradėti rūpintis savo sveikata – tai neišspręs problemos, reikia gyventi lėčiau arba tiesiog paatostogauti. Atsikratykite kiek įmanoma daugiau įsipareigojimų ir veiklų. Raskite laiko pailsėti, pareflektuoti, išgyti.)</a:t>
            </a:r>
          </a:p>
          <a:p>
            <a:pPr marL="0" indent="0" fontAlgn="base">
              <a:buNone/>
            </a:pPr>
            <a:r>
              <a:rPr lang="lt-LT" dirty="0"/>
              <a:t>– Gaukite palaikymą iš artimųjų (Perdegus visi energijos likučiai išeikvojami apsaugant save nuo kitų žmonių, bet šeima ir draugai tokie pat svarbūs </a:t>
            </a:r>
            <a:r>
              <a:rPr lang="lt-LT" dirty="0" smtClean="0"/>
              <a:t>tiek blogais, tiek</a:t>
            </a:r>
            <a:r>
              <a:rPr lang="lt-LT" dirty="0"/>
              <a:t> gerais</a:t>
            </a:r>
            <a:r>
              <a:rPr lang="lt-LT" dirty="0" smtClean="0"/>
              <a:t> laikais. </a:t>
            </a:r>
            <a:r>
              <a:rPr lang="lt-LT" dirty="0"/>
              <a:t>Atsigręžkite į juos paramos. Našta palengvės, pasidalinus ja su kitu žmogumi).</a:t>
            </a:r>
          </a:p>
          <a:p>
            <a:pPr marL="0" indent="0" fontAlgn="base">
              <a:buNone/>
            </a:pPr>
            <a:r>
              <a:rPr lang="lt-LT" dirty="0"/>
              <a:t>– Iš naujo įvertinkite savo tikslus ir prioritetus (Perdegimas yra nenuginčijamas ženklas, kad kažkas svarbaus tavo gyvenime yra blogai. Skirkite laiko pagalvoti apie savo viltis, tikslus, svajones. Gal praleidote ką nors itin reikšmingo? Ši situacija gali būti naudinga atrasti tai, kas iš tikrųjų džiugina, ir pagal tai pakeisti gyvenimo planus).</a:t>
            </a:r>
          </a:p>
          <a:p>
            <a:endParaRPr lang="lt-LT" dirty="0"/>
          </a:p>
        </p:txBody>
      </p:sp>
    </p:spTree>
    <p:extLst>
      <p:ext uri="{BB962C8B-B14F-4D97-AF65-F5344CB8AC3E}">
        <p14:creationId xmlns:p14="http://schemas.microsoft.com/office/powerpoint/2010/main" val="416024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Rytų išmintis</a:t>
            </a:r>
            <a:endParaRPr lang="lt-LT" dirty="0"/>
          </a:p>
        </p:txBody>
      </p:sp>
      <p:sp>
        <p:nvSpPr>
          <p:cNvPr id="3" name="Content Placeholder 2"/>
          <p:cNvSpPr>
            <a:spLocks noGrp="1"/>
          </p:cNvSpPr>
          <p:nvPr>
            <p:ph idx="1"/>
          </p:nvPr>
        </p:nvSpPr>
        <p:spPr/>
        <p:txBody>
          <a:bodyPr/>
          <a:lstStyle/>
          <a:p>
            <a:r>
              <a:rPr lang="lt-LT" dirty="0" smtClean="0"/>
              <a:t>Jei nori laimės valandai – eik pasnausti;</a:t>
            </a:r>
          </a:p>
          <a:p>
            <a:r>
              <a:rPr lang="lt-LT" dirty="0" smtClean="0"/>
              <a:t>Jei nori laimės pusdieniui – eik žvejoti;</a:t>
            </a:r>
          </a:p>
          <a:p>
            <a:r>
              <a:rPr lang="lt-LT" dirty="0" smtClean="0"/>
              <a:t>Jei nori laimės metams – susirask gražią moterį/ vyrą ir vesk/ ištekėk;</a:t>
            </a:r>
          </a:p>
          <a:p>
            <a:r>
              <a:rPr lang="lt-LT" smtClean="0"/>
              <a:t>Jei nori laimės visam gyvenimui, palik viską, eik padėti kitiems, eik mokyti kitų.</a:t>
            </a:r>
            <a:endParaRPr lang="lt-LT"/>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314" y="4413738"/>
            <a:ext cx="4838331" cy="2262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5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Ar sutinkate su šiais teiginiais?</a:t>
            </a:r>
            <a:endParaRPr lang="lt-LT" dirty="0"/>
          </a:p>
        </p:txBody>
      </p:sp>
      <p:sp>
        <p:nvSpPr>
          <p:cNvPr id="3" name="Content Placeholder 2"/>
          <p:cNvSpPr>
            <a:spLocks noGrp="1"/>
          </p:cNvSpPr>
          <p:nvPr>
            <p:ph sz="half" idx="1"/>
          </p:nvPr>
        </p:nvSpPr>
        <p:spPr/>
        <p:txBody>
          <a:bodyPr>
            <a:normAutofit lnSpcReduction="10000"/>
          </a:bodyPr>
          <a:lstStyle/>
          <a:p>
            <a:r>
              <a:rPr lang="lt-LT" dirty="0" smtClean="0"/>
              <a:t>Man privalo sektis su visais mokiniais;</a:t>
            </a:r>
          </a:p>
          <a:p>
            <a:r>
              <a:rPr lang="lt-LT" dirty="0" smtClean="0"/>
              <a:t>Aš turiu būti vienas pačių geriausių mokytojų;</a:t>
            </a:r>
          </a:p>
          <a:p>
            <a:r>
              <a:rPr lang="lt-LT" dirty="0" smtClean="0"/>
              <a:t>Dauguma mokinių turi mane gerbti ir mėgti;</a:t>
            </a:r>
          </a:p>
          <a:p>
            <a:r>
              <a:rPr lang="lt-LT" dirty="0" smtClean="0"/>
              <a:t>Aš labai daug dirbu, todėl visi mano mokiniai turi elgtis gerai ir daryti pažangą;</a:t>
            </a:r>
          </a:p>
          <a:p>
            <a:r>
              <a:rPr lang="lt-LT" dirty="0" smtClean="0"/>
              <a:t>Aš visadaa turiu gerai jaustis ir gerai atrodyti.</a:t>
            </a:r>
            <a:endParaRPr lang="lt-LT" dirty="0"/>
          </a:p>
        </p:txBody>
      </p:sp>
      <p:sp>
        <p:nvSpPr>
          <p:cNvPr id="4" name="Content Placeholder 3"/>
          <p:cNvSpPr>
            <a:spLocks noGrp="1"/>
          </p:cNvSpPr>
          <p:nvPr>
            <p:ph sz="half" idx="2"/>
          </p:nvPr>
        </p:nvSpPr>
        <p:spPr/>
        <p:txBody>
          <a:bodyPr>
            <a:normAutofit lnSpcReduction="10000"/>
          </a:bodyPr>
          <a:lstStyle/>
          <a:p>
            <a:pPr marL="0" indent="0" algn="ctr">
              <a:buNone/>
            </a:pPr>
            <a:r>
              <a:rPr lang="lt-LT" sz="4000" dirty="0" smtClean="0"/>
              <a:t>Jeigu nuoširdžiai tikite bent vienu šių teiginių, esate labai pavojingoje situacijoje, nes jūs turite realybėje neegzistuojančią viziją.</a:t>
            </a:r>
            <a:endParaRPr lang="lt-LT" sz="4000" dirty="0"/>
          </a:p>
        </p:txBody>
      </p:sp>
    </p:spTree>
    <p:extLst>
      <p:ext uri="{BB962C8B-B14F-4D97-AF65-F5344CB8AC3E}">
        <p14:creationId xmlns:p14="http://schemas.microsoft.com/office/powerpoint/2010/main" val="112100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Perdegimas</a:t>
            </a:r>
            <a:endParaRPr lang="lt-LT" dirty="0"/>
          </a:p>
        </p:txBody>
      </p:sp>
      <p:sp>
        <p:nvSpPr>
          <p:cNvPr id="3" name="Content Placeholder 2"/>
          <p:cNvSpPr>
            <a:spLocks noGrp="1"/>
          </p:cNvSpPr>
          <p:nvPr>
            <p:ph idx="1"/>
          </p:nvPr>
        </p:nvSpPr>
        <p:spPr/>
        <p:txBody>
          <a:bodyPr/>
          <a:lstStyle/>
          <a:p>
            <a:r>
              <a:rPr lang="lt-LT" dirty="0"/>
              <a:t>Profesinis perdegimas darbe </a:t>
            </a:r>
            <a:r>
              <a:rPr lang="lt-LT" dirty="0" smtClean="0"/>
              <a:t>– tai  </a:t>
            </a:r>
            <a:r>
              <a:rPr lang="lt-LT" dirty="0"/>
              <a:t>sudėtinga, ilgai besitęsianti reakcija į įvairius stresinius faktorius darbe (Maslach, 2003</a:t>
            </a:r>
            <a:r>
              <a:rPr lang="lt-LT" dirty="0" smtClean="0"/>
              <a:t>).</a:t>
            </a:r>
          </a:p>
          <a:p>
            <a:r>
              <a:rPr lang="lt-LT" dirty="0"/>
              <a:t>Tai emocinis išsekimas, kai žmogus jaučia, kad jis nebeturi daugiau jėgų daryti tai, ką jis daro</a:t>
            </a:r>
            <a:r>
              <a:rPr lang="lt-LT" dirty="0" smtClean="0"/>
              <a:t>.</a:t>
            </a:r>
            <a:r>
              <a:rPr lang="lt-LT" dirty="0"/>
              <a:t> </a:t>
            </a:r>
          </a:p>
          <a:p>
            <a:r>
              <a:rPr lang="lt-LT" dirty="0"/>
              <a:t>Tai, kas buvo vertinga darbe, praranda savo vertę (buvę sarbūs mokiniai pradeda atrodyti kaip kliūtis, bendravimas su jais neteikia malonumo).</a:t>
            </a:r>
          </a:p>
          <a:p>
            <a:endParaRPr lang="lt-L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8045" y="4583724"/>
            <a:ext cx="3549895" cy="2086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897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Perdegimo požymiai</a:t>
            </a:r>
            <a:endParaRPr lang="lt-LT" dirty="0"/>
          </a:p>
        </p:txBody>
      </p:sp>
      <p:sp>
        <p:nvSpPr>
          <p:cNvPr id="3" name="Content Placeholder 2"/>
          <p:cNvSpPr>
            <a:spLocks noGrp="1"/>
          </p:cNvSpPr>
          <p:nvPr>
            <p:ph idx="1"/>
          </p:nvPr>
        </p:nvSpPr>
        <p:spPr/>
        <p:txBody>
          <a:bodyPr>
            <a:normAutofit/>
          </a:bodyPr>
          <a:lstStyle/>
          <a:p>
            <a:r>
              <a:rPr lang="lt-LT" dirty="0" smtClean="0"/>
              <a:t>Nuovargis – perdegęs  žmogus jaučiasi pavargęs ir išsekęs, nuovargis yra ilgalaikis, jo nepavyksta išgydyti miegu ar ramiu savaitgaliu namie;</a:t>
            </a:r>
          </a:p>
          <a:p>
            <a:r>
              <a:rPr lang="lt-LT" dirty="0" smtClean="0"/>
              <a:t>Abejingumas – perdegimą išgyvenantis mokytojas neturi jėgų šiltai rūpintis mokiniais, jam nesvarbu, kaip jaučiasi jo mokiniai;</a:t>
            </a:r>
          </a:p>
          <a:p>
            <a:r>
              <a:rPr lang="lt-LT" dirty="0" smtClean="0"/>
              <a:t>Nepatenkintas savo darbo rezultatais – perdegęs žmogus nepatenkintas savo paties atliekamais darbais, darbas neatitinka jo lūkesčių, žmogui atrodo,kad nieko negali daugiau pasiekti.</a:t>
            </a:r>
            <a:endParaRPr lang="lt-LT" dirty="0"/>
          </a:p>
        </p:txBody>
      </p:sp>
    </p:spTree>
    <p:extLst>
      <p:ext uri="{BB962C8B-B14F-4D97-AF65-F5344CB8AC3E}">
        <p14:creationId xmlns:p14="http://schemas.microsoft.com/office/powerpoint/2010/main" val="106197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Priežastys</a:t>
            </a:r>
            <a:endParaRPr lang="lt-LT" dirty="0"/>
          </a:p>
        </p:txBody>
      </p:sp>
      <p:sp>
        <p:nvSpPr>
          <p:cNvPr id="3" name="Content Placeholder 2"/>
          <p:cNvSpPr>
            <a:spLocks noGrp="1"/>
          </p:cNvSpPr>
          <p:nvPr>
            <p:ph idx="1"/>
          </p:nvPr>
        </p:nvSpPr>
        <p:spPr/>
        <p:txBody>
          <a:bodyPr>
            <a:normAutofit fontScale="92500" lnSpcReduction="10000"/>
          </a:bodyPr>
          <a:lstStyle/>
          <a:p>
            <a:r>
              <a:rPr lang="lt-LT" dirty="0" smtClean="0"/>
              <a:t>Perfekcionizmas (t.y.</a:t>
            </a:r>
            <a:r>
              <a:rPr lang="lt-LT" b="1" dirty="0" smtClean="0"/>
              <a:t>išsikelti pernelyg aukšti reikalavimai</a:t>
            </a:r>
            <a:r>
              <a:rPr lang="lt-LT" dirty="0" smtClean="0"/>
              <a:t>, reikalaujantys daug valios ir p[astangų, </a:t>
            </a:r>
            <a:r>
              <a:rPr lang="lt-LT" b="1" dirty="0" smtClean="0"/>
              <a:t>savęs vertinimas</a:t>
            </a:r>
            <a:r>
              <a:rPr lang="lt-LT" dirty="0" smtClean="0"/>
              <a:t>,  kuris siejamas su gebėjimu siekti ir pasiekti sau keliamus pernelyg aukštus reikalavimus, </a:t>
            </a:r>
            <a:r>
              <a:rPr lang="lt-LT" b="1" dirty="0" smtClean="0"/>
              <a:t>nuolatinis tobulumo siekis</a:t>
            </a:r>
            <a:r>
              <a:rPr lang="lt-LT" dirty="0" smtClean="0"/>
              <a:t>, nepaisant to, jog keliant sau aukštus reikalavimus dažnai susiduriama su neigiamomis pasekmėmis). </a:t>
            </a:r>
          </a:p>
          <a:p>
            <a:r>
              <a:rPr lang="lt-LT" dirty="0" smtClean="0"/>
              <a:t>Nuolatinė emocinė įtampa (ji kyla tuomet, kai žmogus užgniaužia savo viduje kylančius impulsus, t.y. </a:t>
            </a:r>
            <a:r>
              <a:rPr lang="lt-LT" dirty="0"/>
              <a:t>t</a:t>
            </a:r>
            <a:r>
              <a:rPr lang="lt-LT" dirty="0" smtClean="0"/>
              <a:t>arp to, kaip žmogus norėtų elgtis, ir tarp to, kaip jis turi elgtis).</a:t>
            </a:r>
          </a:p>
          <a:p>
            <a:r>
              <a:rPr lang="lt-LT" dirty="0" smtClean="0"/>
              <a:t>Vaikų elgesys (mokiniai elgiasi nenuspėjamai, todėl mokytojas nesijaučia pamokoje saugus).</a:t>
            </a:r>
          </a:p>
          <a:p>
            <a:r>
              <a:rPr lang="lt-LT" dirty="0" smtClean="0"/>
              <a:t>Mokinių tėvų rūpesčiai, reikalavimai (kai nėra tėvų ir mokytojų komunikacijos, kai bandoma mokyti mokytoją mokyti...).</a:t>
            </a:r>
          </a:p>
          <a:p>
            <a:r>
              <a:rPr lang="lt-LT" dirty="0" smtClean="0"/>
              <a:t>Mokytojas dirba vienas – atsiranda supratimas, kad jis vienas turi išspręsti visas problemas (nelinksta priimti pagalbos).</a:t>
            </a:r>
          </a:p>
          <a:p>
            <a:r>
              <a:rPr lang="lt-LT" dirty="0" smtClean="0"/>
              <a:t>Įtempti santykiai su įstaigos administracija.</a:t>
            </a:r>
            <a:endParaRPr lang="lt-LT" dirty="0"/>
          </a:p>
        </p:txBody>
      </p:sp>
    </p:spTree>
    <p:extLst>
      <p:ext uri="{BB962C8B-B14F-4D97-AF65-F5344CB8AC3E}">
        <p14:creationId xmlns:p14="http://schemas.microsoft.com/office/powerpoint/2010/main" val="232541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Kaip išvengti perdegimo?</a:t>
            </a:r>
            <a:endParaRPr lang="lt-LT" dirty="0"/>
          </a:p>
        </p:txBody>
      </p:sp>
      <p:sp>
        <p:nvSpPr>
          <p:cNvPr id="3" name="Content Placeholder 2"/>
          <p:cNvSpPr>
            <a:spLocks noGrp="1"/>
          </p:cNvSpPr>
          <p:nvPr>
            <p:ph idx="1"/>
          </p:nvPr>
        </p:nvSpPr>
        <p:spPr/>
        <p:txBody>
          <a:bodyPr>
            <a:normAutofit/>
          </a:bodyPr>
          <a:lstStyle/>
          <a:p>
            <a:r>
              <a:rPr lang="lt-LT" dirty="0" smtClean="0"/>
              <a:t>Nuolat ieškoti darbo su mokiniais formų ( burti mokytojų grupes darbui su pačiais sunkiausiais mokiniais,</a:t>
            </a:r>
            <a:r>
              <a:rPr lang="lt-LT" dirty="0"/>
              <a:t> </a:t>
            </a:r>
            <a:r>
              <a:rPr lang="lt-LT" dirty="0" smtClean="0"/>
              <a:t>stenkitės </a:t>
            </a:r>
            <a:r>
              <a:rPr lang="lt-LT" dirty="0"/>
              <a:t>gauti paramos iš kolegų (mokytojų grupės turi didesnę jėgą nei dirbantys pavieniui</a:t>
            </a:r>
            <a:r>
              <a:rPr lang="lt-LT" dirty="0" smtClean="0"/>
              <a:t>), nedirbti vieniems);</a:t>
            </a:r>
          </a:p>
          <a:p>
            <a:r>
              <a:rPr lang="lt-LT" dirty="0" smtClean="0"/>
              <a:t>Nedirbti mokytoju nedarbo metu – pedagogą pažįstame gatvėje, nes visur jis dirba, t. y.pradeda moralizuoti;</a:t>
            </a:r>
          </a:p>
          <a:p>
            <a:r>
              <a:rPr lang="lt-LT" dirty="0" smtClean="0"/>
              <a:t>Pripažinti savo teisę būti netobulu, tuomet būsi laisvas (leisti sau pasakyti STOP, padarysiu tai rytoj, dabar laikas man, mano </a:t>
            </a:r>
            <a:r>
              <a:rPr lang="lt-LT" dirty="0"/>
              <a:t>šeimai, </a:t>
            </a:r>
            <a:r>
              <a:rPr lang="lt-LT" dirty="0" smtClean="0"/>
              <a:t>šiuo </a:t>
            </a:r>
            <a:r>
              <a:rPr lang="lt-LT" dirty="0"/>
              <a:t>metu aš ne pedagogas).</a:t>
            </a:r>
            <a:endParaRPr lang="lt-LT" dirty="0" smtClean="0"/>
          </a:p>
          <a:p>
            <a:r>
              <a:rPr lang="lt-LT" dirty="0" smtClean="0"/>
              <a:t>Stebėti, ar netampate perfekcionistu.</a:t>
            </a:r>
            <a:endParaRPr lang="lt-LT" dirty="0"/>
          </a:p>
        </p:txBody>
      </p:sp>
    </p:spTree>
    <p:extLst>
      <p:ext uri="{BB962C8B-B14F-4D97-AF65-F5344CB8AC3E}">
        <p14:creationId xmlns:p14="http://schemas.microsoft.com/office/powerpoint/2010/main" val="293700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Kaip išvengti perdegimo?</a:t>
            </a:r>
          </a:p>
        </p:txBody>
      </p:sp>
      <p:sp>
        <p:nvSpPr>
          <p:cNvPr id="3" name="Content Placeholder 2"/>
          <p:cNvSpPr>
            <a:spLocks noGrp="1"/>
          </p:cNvSpPr>
          <p:nvPr>
            <p:ph idx="1"/>
          </p:nvPr>
        </p:nvSpPr>
        <p:spPr/>
        <p:txBody>
          <a:bodyPr/>
          <a:lstStyle/>
          <a:p>
            <a:r>
              <a:rPr lang="lt-LT" dirty="0" smtClean="0"/>
              <a:t>Neapleiskite pomėgių, teikiančių džiaugsmą;</a:t>
            </a:r>
          </a:p>
          <a:p>
            <a:r>
              <a:rPr lang="lt-LT" dirty="0" smtClean="0"/>
              <a:t>Aktyvus poilsis;</a:t>
            </a:r>
          </a:p>
          <a:p>
            <a:r>
              <a:rPr lang="lt-LT" dirty="0" smtClean="0"/>
              <a:t>Bendrauti ne tik su kolegomis (nejunti, kaip pradedi kalbėti apie darbą, mokinius);</a:t>
            </a:r>
          </a:p>
          <a:p>
            <a:r>
              <a:rPr lang="lt-LT" dirty="0" smtClean="0"/>
              <a:t>Saugoti asmeninį laiką (neleisti ne tik kitiems jį atimti, neatimti jo ir pačiam iš savęs – nepadarysi visų darbų).</a:t>
            </a:r>
            <a:endParaRPr lang="lt-LT" dirty="0"/>
          </a:p>
        </p:txBody>
      </p:sp>
    </p:spTree>
    <p:extLst>
      <p:ext uri="{BB962C8B-B14F-4D97-AF65-F5344CB8AC3E}">
        <p14:creationId xmlns:p14="http://schemas.microsoft.com/office/powerpoint/2010/main" val="218826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Kaip išvengti perdegimo?</a:t>
            </a:r>
          </a:p>
        </p:txBody>
      </p:sp>
      <p:sp>
        <p:nvSpPr>
          <p:cNvPr id="3" name="Content Placeholder 2"/>
          <p:cNvSpPr>
            <a:spLocks noGrp="1"/>
          </p:cNvSpPr>
          <p:nvPr>
            <p:ph idx="1"/>
          </p:nvPr>
        </p:nvSpPr>
        <p:spPr/>
        <p:txBody>
          <a:bodyPr/>
          <a:lstStyle/>
          <a:p>
            <a:r>
              <a:rPr lang="lt-LT" dirty="0" smtClean="0"/>
              <a:t>Laiku sustoti;</a:t>
            </a:r>
          </a:p>
          <a:p>
            <a:r>
              <a:rPr lang="lt-LT" dirty="0" smtClean="0"/>
              <a:t>Kreiptis pagalbos;</a:t>
            </a:r>
          </a:p>
          <a:p>
            <a:r>
              <a:rPr lang="lt-LT" dirty="0" smtClean="0"/>
              <a:t>Leisti sau gyventi pilnavertį gyvenimą.</a:t>
            </a:r>
            <a:endParaRPr lang="lt-L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9047" y="1781910"/>
            <a:ext cx="4314092" cy="446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61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Kaip įveikti perdegimą?</a:t>
            </a:r>
            <a:endParaRPr lang="lt-LT" dirty="0"/>
          </a:p>
        </p:txBody>
      </p:sp>
      <p:sp>
        <p:nvSpPr>
          <p:cNvPr id="3" name="Content Placeholder 2"/>
          <p:cNvSpPr>
            <a:spLocks noGrp="1"/>
          </p:cNvSpPr>
          <p:nvPr>
            <p:ph idx="1"/>
          </p:nvPr>
        </p:nvSpPr>
        <p:spPr/>
        <p:txBody>
          <a:bodyPr/>
          <a:lstStyle/>
          <a:p>
            <a:r>
              <a:rPr lang="lt-LT" b="1" dirty="0"/>
              <a:t>A</a:t>
            </a:r>
            <a:r>
              <a:rPr lang="lt-LT" dirty="0" smtClean="0"/>
              <a:t>tpažinti </a:t>
            </a:r>
            <a:r>
              <a:rPr lang="lt-LT" dirty="0"/>
              <a:t>(pastebėti perdegimo simptomus), </a:t>
            </a:r>
            <a:endParaRPr lang="lt-LT" dirty="0" smtClean="0"/>
          </a:p>
          <a:p>
            <a:r>
              <a:rPr lang="lt-LT" b="1" dirty="0"/>
              <a:t>A</a:t>
            </a:r>
            <a:r>
              <a:rPr lang="lt-LT" dirty="0" smtClean="0"/>
              <a:t>pversti </a:t>
            </a:r>
            <a:r>
              <a:rPr lang="lt-LT" dirty="0"/>
              <a:t>(panaikinti žalą, suvaldant stresą ir ieškant pagalbos), </a:t>
            </a:r>
            <a:endParaRPr lang="lt-LT" dirty="0" smtClean="0"/>
          </a:p>
          <a:p>
            <a:r>
              <a:rPr lang="lt-LT" b="1" dirty="0" smtClean="0"/>
              <a:t>A</a:t>
            </a:r>
            <a:r>
              <a:rPr lang="lt-LT" dirty="0" smtClean="0"/>
              <a:t>tkurti </a:t>
            </a:r>
            <a:r>
              <a:rPr lang="lt-LT" dirty="0"/>
              <a:t>(atgauti fizines ir dvasines </a:t>
            </a:r>
            <a:r>
              <a:rPr lang="lt-LT" dirty="0" smtClean="0"/>
              <a:t>jėgas, kad galėtume įveikti užsitęsusį stresą).</a:t>
            </a:r>
            <a:endParaRPr lang="lt-LT" dirty="0"/>
          </a:p>
        </p:txBody>
      </p:sp>
    </p:spTree>
    <p:extLst>
      <p:ext uri="{BB962C8B-B14F-4D97-AF65-F5344CB8AC3E}">
        <p14:creationId xmlns:p14="http://schemas.microsoft.com/office/powerpoint/2010/main" val="1449208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216</TotalTime>
  <Words>727</Words>
  <Application>Microsoft Office PowerPoint</Application>
  <PresentationFormat>Custom</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Perdegimo sindromas.</vt:lpstr>
      <vt:lpstr>Ar sutinkate su šiais teiginiais?</vt:lpstr>
      <vt:lpstr>Perdegimas</vt:lpstr>
      <vt:lpstr>Perdegimo požymiai</vt:lpstr>
      <vt:lpstr>Priežastys</vt:lpstr>
      <vt:lpstr>Kaip išvengti perdegimo?</vt:lpstr>
      <vt:lpstr>Kaip išvengti perdegimo?</vt:lpstr>
      <vt:lpstr>Kaip išvengti perdegimo?</vt:lpstr>
      <vt:lpstr>Kaip įveikti perdegimą?</vt:lpstr>
      <vt:lpstr>… ir 3 strategijos, kaip atsigauti perdegus</vt:lpstr>
      <vt:lpstr>Rytų išmintis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Mokiniai</dc:creator>
  <cp:lastModifiedBy>Mokytojai</cp:lastModifiedBy>
  <cp:revision>15</cp:revision>
  <dcterms:created xsi:type="dcterms:W3CDTF">2021-05-25T05:50:56Z</dcterms:created>
  <dcterms:modified xsi:type="dcterms:W3CDTF">2021-05-27T13:14:23Z</dcterms:modified>
</cp:coreProperties>
</file>